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53B651-96C2-4D3C-B1EB-E36690E3F681}" v="159" dt="2019-09-23T17:37:55.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1"/>
    <p:restoredTop sz="94286" autoAdjust="0"/>
  </p:normalViewPr>
  <p:slideViewPr>
    <p:cSldViewPr snapToGrid="0" snapToObjects="1">
      <p:cViewPr>
        <p:scale>
          <a:sx n="50" d="100"/>
          <a:sy n="50" d="100"/>
        </p:scale>
        <p:origin x="1272" y="-2624"/>
      </p:cViewPr>
      <p:guideLst>
        <p:guide orient="horz" pos="13606"/>
        <p:guide pos="102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1619640" y="1010880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1619640" y="2319624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1656072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161964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16196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114782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7" name="PlaceHolder 4"/>
          <p:cNvSpPr>
            <a:spLocks noGrp="1"/>
          </p:cNvSpPr>
          <p:nvPr>
            <p:ph type="body"/>
          </p:nvPr>
        </p:nvSpPr>
        <p:spPr>
          <a:xfrm>
            <a:off x="213368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8" name="PlaceHolder 5"/>
          <p:cNvSpPr>
            <a:spLocks noGrp="1"/>
          </p:cNvSpPr>
          <p:nvPr>
            <p:ph type="body"/>
          </p:nvPr>
        </p:nvSpPr>
        <p:spPr>
          <a:xfrm>
            <a:off x="213368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9" name="PlaceHolder 6"/>
          <p:cNvSpPr>
            <a:spLocks noGrp="1"/>
          </p:cNvSpPr>
          <p:nvPr>
            <p:ph type="body"/>
          </p:nvPr>
        </p:nvSpPr>
        <p:spPr>
          <a:xfrm>
            <a:off x="114782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40" name="PlaceHolder 7"/>
          <p:cNvSpPr>
            <a:spLocks noGrp="1"/>
          </p:cNvSpPr>
          <p:nvPr>
            <p:ph type="body"/>
          </p:nvPr>
        </p:nvSpPr>
        <p:spPr>
          <a:xfrm>
            <a:off x="16196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1619640" y="10108800"/>
            <a:ext cx="29158920" cy="25056000"/>
          </a:xfrm>
          <a:prstGeom prst="rect">
            <a:avLst/>
          </a:prstGeom>
        </p:spPr>
        <p:txBody>
          <a:bodyPr lIns="0" tIns="0" rIns="0" bIns="0" anchor="ctr"/>
          <a:lstStyle/>
          <a:p>
            <a:pPr algn="ctr"/>
            <a:endParaRPr lang="pt-B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1619640" y="10108800"/>
            <a:ext cx="2915892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161964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1656072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430000" y="7070040"/>
            <a:ext cx="27538920" cy="69716520"/>
          </a:xfrm>
          <a:prstGeom prst="rect">
            <a:avLst/>
          </a:prstGeom>
        </p:spPr>
        <p:txBody>
          <a:bodyPr lIns="0" tIns="0" rIns="0" bIns="0" anchor="ctr"/>
          <a:lstStyle/>
          <a:p>
            <a:pPr algn="ctr"/>
            <a:endParaRPr lang="pt-B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161964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1656072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161964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1656072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1619640" y="2319624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920" cy="15039720"/>
          </a:xfrm>
          <a:prstGeom prst="rect">
            <a:avLst/>
          </a:prstGeom>
        </p:spPr>
        <p:txBody>
          <a:bodyPr anchor="b"/>
          <a:lstStyle/>
          <a:p>
            <a:pPr algn="ctr">
              <a:lnSpc>
                <a:spcPct val="100000"/>
              </a:lnSpc>
            </a:pPr>
            <a:r>
              <a:rPr lang="pt-BR" sz="21260" b="0" strike="noStrike" spc="-1">
                <a:solidFill>
                  <a:srgbClr val="000000"/>
                </a:solidFill>
                <a:uFill>
                  <a:solidFill>
                    <a:srgbClr val="FFFFFF"/>
                  </a:solidFill>
                </a:uFill>
                <a:latin typeface="Calibri Light"/>
              </a:rPr>
              <a:t>Clique para editar o título mestre</a:t>
            </a:r>
            <a:endParaRPr lang="pt-BR" sz="2126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2227320" y="40040640"/>
            <a:ext cx="7289640" cy="2299680"/>
          </a:xfrm>
          <a:prstGeom prst="rect">
            <a:avLst/>
          </a:prstGeom>
        </p:spPr>
        <p:txBody>
          <a:bodyPr anchor="ctr"/>
          <a:lstStyle/>
          <a:p>
            <a:pPr>
              <a:lnSpc>
                <a:spcPct val="100000"/>
              </a:lnSpc>
            </a:pPr>
            <a:fld id="{FADD7968-D648-4106-BDC9-3E8690D333E1}" type="datetime">
              <a:rPr lang="pt-BR" sz="4250" b="0" strike="noStrike" spc="-1">
                <a:solidFill>
                  <a:srgbClr val="8B8B8B"/>
                </a:solidFill>
                <a:uFill>
                  <a:solidFill>
                    <a:srgbClr val="FFFFFF"/>
                  </a:solidFill>
                </a:uFill>
                <a:latin typeface="Calibri"/>
              </a:rPr>
              <a:t>24/09/2019</a:t>
            </a:fld>
            <a:endParaRPr lang="pt-BR" sz="425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10732320" y="40040640"/>
            <a:ext cx="10934280" cy="2299680"/>
          </a:xfrm>
          <a:prstGeom prst="rect">
            <a:avLst/>
          </a:prstGeom>
        </p:spPr>
        <p:txBody>
          <a:bodyPr anchor="ctr"/>
          <a:lstStyle/>
          <a:p>
            <a:endParaRPr lang="pt-BR"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22881960" y="40040640"/>
            <a:ext cx="7289640" cy="2299680"/>
          </a:xfrm>
          <a:prstGeom prst="rect">
            <a:avLst/>
          </a:prstGeom>
        </p:spPr>
        <p:txBody>
          <a:bodyPr anchor="ctr"/>
          <a:lstStyle/>
          <a:p>
            <a:pPr algn="r">
              <a:lnSpc>
                <a:spcPct val="100000"/>
              </a:lnSpc>
            </a:pPr>
            <a:fld id="{1182A501-5B1A-4D3F-8CF0-124C9046FC93}" type="slidenum">
              <a:rPr lang="pt-BR" sz="4250" b="0" strike="noStrike" spc="-1">
                <a:solidFill>
                  <a:srgbClr val="8B8B8B"/>
                </a:solidFill>
                <a:uFill>
                  <a:solidFill>
                    <a:srgbClr val="FFFFFF"/>
                  </a:solidFill>
                </a:uFill>
                <a:latin typeface="Calibri"/>
              </a:rPr>
              <a:t>‹nº›</a:t>
            </a:fld>
            <a:endParaRPr lang="pt-BR" sz="425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1619640" y="10108800"/>
            <a:ext cx="29158920" cy="250560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992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pt-BR" sz="709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pt-BR" sz="638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pt-BR" sz="638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github.com/gavieira/mitofree" TargetMode="External"/><Relationship Id="rId4" Type="http://schemas.openxmlformats.org/officeDocument/2006/relationships/image" Target="../media/image4.png"/><Relationship Id="rId9"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Resultado de imagem para faperj">
            <a:extLst>
              <a:ext uri="{FF2B5EF4-FFF2-40B4-BE49-F238E27FC236}">
                <a16:creationId xmlns:a16="http://schemas.microsoft.com/office/drawing/2014/main" id="{CE34D901-E016-1346-B152-CA08B4D3D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0395" y="40870609"/>
            <a:ext cx="5715000" cy="2311400"/>
          </a:xfrm>
          <a:prstGeom prst="rect">
            <a:avLst/>
          </a:prstGeom>
          <a:noFill/>
          <a:extLst>
            <a:ext uri="{909E8E84-426E-40DD-AFC4-6F175D3DCCD1}">
              <a14:hiddenFill xmlns:a14="http://schemas.microsoft.com/office/drawing/2010/main">
                <a:solidFill>
                  <a:srgbClr val="FFFFFF"/>
                </a:solidFill>
              </a14:hiddenFill>
            </a:ext>
          </a:extLst>
        </p:spPr>
      </p:pic>
      <p:sp>
        <p:nvSpPr>
          <p:cNvPr id="42" name="CustomShape 2"/>
          <p:cNvSpPr/>
          <p:nvPr/>
        </p:nvSpPr>
        <p:spPr>
          <a:xfrm>
            <a:off x="11816858" y="5491479"/>
            <a:ext cx="19757520" cy="2335219"/>
          </a:xfrm>
          <a:prstGeom prst="rect">
            <a:avLst/>
          </a:prstGeom>
          <a:noFill/>
          <a:ln w="9360">
            <a:noFill/>
          </a:ln>
        </p:spPr>
        <p:style>
          <a:lnRef idx="0">
            <a:scrgbClr r="0" g="0" b="0"/>
          </a:lnRef>
          <a:fillRef idx="0">
            <a:scrgbClr r="0" g="0" b="0"/>
          </a:fillRef>
          <a:effectRef idx="0">
            <a:scrgbClr r="0" g="0" b="0"/>
          </a:effectRef>
          <a:fontRef idx="minor"/>
        </p:style>
        <p:txBody>
          <a:bodyPr lIns="94680" tIns="47160" rIns="94680" bIns="47160"/>
          <a:lstStyle/>
          <a:p>
            <a:pPr>
              <a:spcBef>
                <a:spcPts val="2999"/>
              </a:spcBef>
            </a:pPr>
            <a:r>
              <a:rPr lang="pt-BR" sz="5400" b="1" spc="-1" dirty="0">
                <a:solidFill>
                  <a:srgbClr val="000000"/>
                </a:solidFill>
                <a:uFill>
                  <a:solidFill>
                    <a:srgbClr val="FFFFFF"/>
                  </a:solidFill>
                </a:uFill>
                <a:latin typeface="Verdana"/>
                <a:ea typeface="Verdana"/>
              </a:rPr>
              <a:t>AN AUTOMATED PIPELINE FOR MITOGENOME ASSEMBLY, ANNOTATION AND PHYLOGENOMIC ANALYSIS USING PUBLIC DATA</a:t>
            </a:r>
            <a:endParaRPr lang="pt-BR" sz="5400" b="0" strike="noStrike" spc="-1" dirty="0">
              <a:solidFill>
                <a:srgbClr val="000000"/>
              </a:solidFill>
              <a:uFill>
                <a:solidFill>
                  <a:srgbClr val="FFFFFF"/>
                </a:solidFill>
              </a:uFill>
              <a:latin typeface="Arial"/>
            </a:endParaRPr>
          </a:p>
        </p:txBody>
      </p:sp>
      <p:sp>
        <p:nvSpPr>
          <p:cNvPr id="43" name="CustomShape 3"/>
          <p:cNvSpPr/>
          <p:nvPr/>
        </p:nvSpPr>
        <p:spPr>
          <a:xfrm>
            <a:off x="2807640" y="8563278"/>
            <a:ext cx="26784000" cy="1452600"/>
          </a:xfrm>
          <a:prstGeom prst="rect">
            <a:avLst/>
          </a:prstGeom>
          <a:noFill/>
          <a:ln>
            <a:noFill/>
          </a:ln>
        </p:spPr>
        <p:style>
          <a:lnRef idx="0">
            <a:scrgbClr r="0" g="0" b="0"/>
          </a:lnRef>
          <a:fillRef idx="0">
            <a:scrgbClr r="0" g="0" b="0"/>
          </a:fillRef>
          <a:effectRef idx="0">
            <a:scrgbClr r="0" g="0" b="0"/>
          </a:effectRef>
          <a:fontRef idx="minor"/>
        </p:style>
        <p:txBody>
          <a:bodyPr lIns="81000" tIns="40320" rIns="81000" bIns="40320"/>
          <a:lstStyle/>
          <a:p>
            <a:pPr algn="ctr">
              <a:lnSpc>
                <a:spcPct val="100000"/>
              </a:lnSpc>
            </a:pPr>
            <a:r>
              <a:rPr lang="pt-BR" sz="6000" b="0" u="sng" strike="noStrike" spc="-1" dirty="0">
                <a:solidFill>
                  <a:srgbClr val="000000"/>
                </a:solidFill>
                <a:latin typeface="Verdana"/>
                <a:ea typeface="Verdana"/>
              </a:rPr>
              <a:t>Gabriel A. Vieira</a:t>
            </a:r>
            <a:r>
              <a:rPr lang="pt-BR" sz="6000" b="0" strike="noStrike" spc="-1" baseline="30000" dirty="0">
                <a:solidFill>
                  <a:srgbClr val="000000"/>
                </a:solidFill>
                <a:latin typeface="Verdana"/>
                <a:ea typeface="Verdana"/>
              </a:rPr>
              <a:t>1</a:t>
            </a:r>
            <a:r>
              <a:rPr lang="pt-BR" sz="6000" b="0" strike="noStrike" spc="-1" dirty="0">
                <a:solidFill>
                  <a:srgbClr val="000000"/>
                </a:solidFill>
                <a:uFill>
                  <a:solidFill>
                    <a:srgbClr val="FFFFFF"/>
                  </a:solidFill>
                </a:uFill>
                <a:latin typeface="Verdana"/>
                <a:ea typeface="Verdana"/>
              </a:rPr>
              <a:t>; Francisco Prosdocimi</a:t>
            </a:r>
            <a:r>
              <a:rPr lang="pt-BR" sz="6000" b="0" strike="noStrike" spc="-1" baseline="30000" dirty="0">
                <a:solidFill>
                  <a:srgbClr val="000000"/>
                </a:solidFill>
                <a:uFill>
                  <a:solidFill>
                    <a:srgbClr val="FFFFFF"/>
                  </a:solidFill>
                </a:uFill>
                <a:latin typeface="Verdana"/>
                <a:ea typeface="Verdana"/>
              </a:rPr>
              <a:t>1</a:t>
            </a:r>
            <a:endParaRPr lang="pt-BR" sz="4400" b="0" strike="noStrike" spc="-1" dirty="0">
              <a:solidFill>
                <a:srgbClr val="000000"/>
              </a:solidFill>
              <a:uFill>
                <a:solidFill>
                  <a:srgbClr val="FFFFFF"/>
                </a:solidFill>
              </a:uFill>
              <a:latin typeface="Arial"/>
            </a:endParaRPr>
          </a:p>
        </p:txBody>
      </p:sp>
      <p:sp>
        <p:nvSpPr>
          <p:cNvPr id="45" name="CustomShape 5"/>
          <p:cNvSpPr/>
          <p:nvPr/>
        </p:nvSpPr>
        <p:spPr>
          <a:xfrm>
            <a:off x="1041430" y="12495568"/>
            <a:ext cx="13986000" cy="9887581"/>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nchor="t"/>
          <a:lstStyle/>
          <a:p>
            <a:pPr algn="just"/>
            <a:r>
              <a:rPr lang="pt-BR" sz="4000" b="0" strike="noStrike"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Sequence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Read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Archive</a:t>
            </a:r>
            <a:r>
              <a:rPr lang="pt-BR" sz="4000" spc="-1" dirty="0">
                <a:solidFill>
                  <a:srgbClr val="000000"/>
                </a:solidFill>
                <a:uFill>
                  <a:solidFill>
                    <a:srgbClr val="FFFFFF"/>
                  </a:solidFill>
                </a:uFill>
                <a:latin typeface="Verdana"/>
                <a:ea typeface="Verdana"/>
              </a:rPr>
              <a:t> (SRA) is the largest public database of raw sequencing data, featuring WGS, RNA-Seq, Exome and other sequencing datasets. These data can be used to obtain partial and complete </a:t>
            </a:r>
            <a:r>
              <a:rPr lang="pt-BR" sz="4000" spc="-1" dirty="0" err="1">
                <a:solidFill>
                  <a:srgbClr val="000000"/>
                </a:solidFill>
                <a:uFill>
                  <a:solidFill>
                    <a:srgbClr val="FFFFFF"/>
                  </a:solidFill>
                </a:uFill>
                <a:latin typeface="Verdana"/>
                <a:ea typeface="Verdana"/>
              </a:rPr>
              <a:t>mitochondrial</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genomes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useful</a:t>
            </a:r>
            <a:r>
              <a:rPr lang="pt-BR" sz="4000" spc="-1" dirty="0">
                <a:solidFill>
                  <a:srgbClr val="000000"/>
                </a:solidFill>
                <a:uFill>
                  <a:solidFill>
                    <a:srgbClr val="FFFFFF"/>
                  </a:solidFill>
                </a:uFill>
                <a:latin typeface="Verdana"/>
                <a:ea typeface="Verdana"/>
              </a:rPr>
              <a:t> in population genetics, evolutionary and phylogeographic studies. A large number of species have public data available in SRA </a:t>
            </a:r>
            <a:r>
              <a:rPr lang="pt-BR" sz="4000" spc="-1" dirty="0" err="1">
                <a:solidFill>
                  <a:srgbClr val="000000"/>
                </a:solidFill>
                <a:uFill>
                  <a:solidFill>
                    <a:srgbClr val="FFFFFF"/>
                  </a:solidFill>
                </a:uFill>
                <a:latin typeface="Verdana"/>
                <a:ea typeface="Verdana"/>
              </a:rPr>
              <a:t>but</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lack</a:t>
            </a:r>
            <a:r>
              <a:rPr lang="pt-BR" sz="4000" spc="-1" dirty="0">
                <a:solidFill>
                  <a:srgbClr val="000000"/>
                </a:solidFill>
                <a:uFill>
                  <a:solidFill>
                    <a:srgbClr val="FFFFFF"/>
                  </a:solidFill>
                </a:uFill>
                <a:latin typeface="Verdana"/>
                <a:ea typeface="Verdana"/>
              </a:rPr>
              <a:t> complete </a:t>
            </a:r>
            <a:r>
              <a:rPr lang="pt-BR" sz="4000" spc="-1" dirty="0" err="1">
                <a:solidFill>
                  <a:srgbClr val="000000"/>
                </a:solidFill>
                <a:uFill>
                  <a:solidFill>
                    <a:srgbClr val="FFFFFF"/>
                  </a:solidFill>
                </a:uFill>
                <a:latin typeface="Verdana"/>
                <a:ea typeface="Verdana"/>
              </a:rPr>
              <a:t>sequences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of</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 </a:t>
            </a:r>
            <a:r>
              <a:rPr lang="pt-BR" sz="4000" dirty="0"/>
              <a:t>S</a:t>
            </a:r>
            <a:r>
              <a:rPr lang="pt-BR" sz="4000" spc="-1" dirty="0">
                <a:solidFill>
                  <a:srgbClr val="000000"/>
                </a:solidFill>
                <a:uFill>
                  <a:solidFill>
                    <a:srgbClr val="FFFFFF"/>
                  </a:solidFill>
                </a:uFill>
                <a:latin typeface="Verdana"/>
                <a:ea typeface="Verdana"/>
              </a:rPr>
              <a:t>RA </a:t>
            </a:r>
            <a:r>
              <a:rPr lang="pt-BR" sz="4000" spc="-1" dirty="0" err="1">
                <a:solidFill>
                  <a:srgbClr val="000000"/>
                </a:solidFill>
                <a:uFill>
                  <a:solidFill>
                    <a:srgbClr val="FFFFFF"/>
                  </a:solidFill>
                </a:uFill>
                <a:latin typeface="Verdana"/>
                <a:ea typeface="Verdana"/>
              </a:rPr>
              <a:t>presents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hundreds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of</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datasets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containing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sequencing</a:t>
            </a:r>
            <a:r>
              <a:rPr lang="pt-BR" sz="4000" spc="-1" dirty="0">
                <a:solidFill>
                  <a:srgbClr val="000000"/>
                </a:solidFill>
                <a:uFill>
                  <a:solidFill>
                    <a:srgbClr val="FFFFFF"/>
                  </a:solidFill>
                </a:uFill>
                <a:latin typeface="Verdana"/>
                <a:ea typeface="Verdana"/>
              </a:rPr>
              <a:t> data </a:t>
            </a:r>
            <a:r>
              <a:rPr lang="pt-BR" sz="4000" spc="-1" dirty="0" err="1">
                <a:solidFill>
                  <a:srgbClr val="000000"/>
                </a:solidFill>
                <a:uFill>
                  <a:solidFill>
                    <a:srgbClr val="FFFFFF"/>
                  </a:solidFill>
                </a:uFill>
                <a:latin typeface="Verdana"/>
                <a:ea typeface="Verdana"/>
              </a:rPr>
              <a:t>from</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ants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that</a:t>
            </a:r>
            <a:r>
              <a:rPr lang="pt-BR" sz="4000" spc="-1" dirty="0">
                <a:solidFill>
                  <a:srgbClr val="000000"/>
                </a:solidFill>
                <a:uFill>
                  <a:solidFill>
                    <a:srgbClr val="FFFFFF"/>
                  </a:solidFill>
                </a:uFill>
                <a:latin typeface="Verdana"/>
                <a:ea typeface="Verdana"/>
              </a:rPr>
              <a:t> covers more </a:t>
            </a:r>
            <a:r>
              <a:rPr lang="pt-BR" sz="4000" spc="-1" dirty="0" err="1">
                <a:solidFill>
                  <a:srgbClr val="000000"/>
                </a:solidFill>
                <a:uFill>
                  <a:solidFill>
                    <a:srgbClr val="FFFFFF"/>
                  </a:solidFill>
                </a:uFill>
                <a:latin typeface="Verdana"/>
                <a:ea typeface="Verdana"/>
              </a:rPr>
              <a:t>than</a:t>
            </a:r>
            <a:r>
              <a:rPr lang="pt-BR" sz="4000" spc="-1" dirty="0">
                <a:solidFill>
                  <a:srgbClr val="000000"/>
                </a:solidFill>
                <a:uFill>
                  <a:solidFill>
                    <a:srgbClr val="FFFFFF"/>
                  </a:solidFill>
                </a:uFill>
                <a:latin typeface="Verdana"/>
                <a:ea typeface="Verdana"/>
              </a:rPr>
              <a:t> 17 </a:t>
            </a:r>
            <a:r>
              <a:rPr lang="pt-BR" sz="4000" spc="-1" dirty="0" err="1">
                <a:solidFill>
                  <a:srgbClr val="000000"/>
                </a:solidFill>
                <a:uFill>
                  <a:solidFill>
                    <a:srgbClr val="FFFFFF"/>
                  </a:solidFill>
                </a:uFill>
                <a:latin typeface="Verdana"/>
                <a:ea typeface="Verdana"/>
              </a:rPr>
              <a:t>subfamilies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Nevertheless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GenBank</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present</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only</a:t>
            </a:r>
            <a:r>
              <a:rPr lang="pt-BR" sz="4000" spc="-1" dirty="0">
                <a:solidFill>
                  <a:srgbClr val="000000"/>
                </a:solidFill>
                <a:uFill>
                  <a:solidFill>
                    <a:srgbClr val="FFFFFF"/>
                  </a:solidFill>
                </a:uFill>
                <a:latin typeface="Verdana"/>
                <a:ea typeface="Verdana"/>
              </a:rPr>
              <a:t> 35 complete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 for </a:t>
            </a:r>
            <a:r>
              <a:rPr lang="pt-BR" sz="4000" spc="-1" dirty="0" err="1">
                <a:solidFill>
                  <a:srgbClr val="000000"/>
                </a:solidFill>
                <a:uFill>
                  <a:solidFill>
                    <a:srgbClr val="FFFFFF"/>
                  </a:solidFill>
                </a:uFill>
                <a:latin typeface="Verdana"/>
                <a:ea typeface="Verdana"/>
              </a:rPr>
              <a:t>the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clade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barely</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encompassing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six</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subfamilies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Thus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the</a:t>
            </a:r>
            <a:r>
              <a:rPr lang="pt-BR" sz="4000" spc="-1" dirty="0">
                <a:solidFill>
                  <a:srgbClr val="000000"/>
                </a:solidFill>
                <a:uFill>
                  <a:solidFill>
                    <a:srgbClr val="FFFFFF"/>
                  </a:solidFill>
                </a:uFill>
                <a:latin typeface="Verdana"/>
                <a:ea typeface="Verdana"/>
              </a:rPr>
              <a:t> use </a:t>
            </a:r>
            <a:r>
              <a:rPr lang="pt-BR" sz="4000" spc="-1" dirty="0" err="1">
                <a:solidFill>
                  <a:srgbClr val="000000"/>
                </a:solidFill>
                <a:uFill>
                  <a:solidFill>
                    <a:srgbClr val="FFFFFF"/>
                  </a:solidFill>
                </a:uFill>
                <a:latin typeface="Verdana"/>
                <a:ea typeface="Verdana"/>
              </a:rPr>
              <a:t>of</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public</a:t>
            </a:r>
            <a:r>
              <a:rPr lang="pt-BR" sz="4000" spc="-1" dirty="0">
                <a:solidFill>
                  <a:srgbClr val="000000"/>
                </a:solidFill>
                <a:uFill>
                  <a:solidFill>
                    <a:srgbClr val="FFFFFF"/>
                  </a:solidFill>
                </a:uFill>
                <a:latin typeface="Verdana"/>
                <a:ea typeface="Verdana"/>
              </a:rPr>
              <a:t> data for </a:t>
            </a:r>
            <a:r>
              <a:rPr lang="pt-BR" sz="4000" spc="-1" dirty="0" err="1">
                <a:solidFill>
                  <a:srgbClr val="000000"/>
                </a:solidFill>
                <a:uFill>
                  <a:solidFill>
                    <a:srgbClr val="FFFFFF"/>
                  </a:solidFill>
                </a:uFill>
                <a:latin typeface="Verdana"/>
                <a:ea typeface="Verdana"/>
              </a:rPr>
              <a:t>mitogenomics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might</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bring</a:t>
            </a:r>
            <a:r>
              <a:rPr lang="pt-BR" sz="4000" spc="-1" dirty="0">
                <a:solidFill>
                  <a:srgbClr val="000000"/>
                </a:solidFill>
                <a:uFill>
                  <a:solidFill>
                    <a:srgbClr val="FFFFFF"/>
                  </a:solidFill>
                </a:uFill>
                <a:latin typeface="Verdana"/>
                <a:ea typeface="Verdana"/>
              </a:rPr>
              <a:t> light in </a:t>
            </a:r>
            <a:r>
              <a:rPr lang="pt-BR" sz="4000" spc="-1" dirty="0" err="1">
                <a:solidFill>
                  <a:srgbClr val="000000"/>
                </a:solidFill>
                <a:uFill>
                  <a:solidFill>
                    <a:srgbClr val="FFFFFF"/>
                  </a:solidFill>
                </a:uFill>
                <a:latin typeface="Verdana"/>
                <a:ea typeface="Verdana"/>
              </a:rPr>
              <a:t>studies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focusing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ant</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diversity</a:t>
            </a:r>
            <a:r>
              <a:rPr lang="pt-BR" sz="4000" spc="-1" dirty="0">
                <a:solidFill>
                  <a:srgbClr val="000000"/>
                </a:solidFill>
                <a:uFill>
                  <a:solidFill>
                    <a:srgbClr val="FFFFFF"/>
                  </a:solidFill>
                </a:uFill>
                <a:latin typeface="Verdana"/>
                <a:ea typeface="Verdana"/>
              </a:rPr>
              <a:t>, habitat </a:t>
            </a:r>
            <a:r>
              <a:rPr lang="pt-BR" sz="4000" spc="-1" dirty="0" err="1">
                <a:solidFill>
                  <a:srgbClr val="000000"/>
                </a:solidFill>
                <a:uFill>
                  <a:solidFill>
                    <a:srgbClr val="FFFFFF"/>
                  </a:solidFill>
                </a:uFill>
                <a:latin typeface="Verdana"/>
                <a:ea typeface="Verdana"/>
              </a:rPr>
              <a:t>colonization</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dispersion</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evolution</a:t>
            </a:r>
            <a:r>
              <a:rPr lang="pt-BR" sz="4000" spc="-1" dirty="0">
                <a:solidFill>
                  <a:srgbClr val="000000"/>
                </a:solidFill>
                <a:uFill>
                  <a:solidFill>
                    <a:srgbClr val="FFFFFF"/>
                  </a:solidFill>
                </a:uFill>
                <a:latin typeface="Verdana"/>
                <a:ea typeface="Verdana"/>
              </a:rPr>
              <a:t>.  In </a:t>
            </a:r>
            <a:r>
              <a:rPr lang="pt-BR" sz="4000" spc="-1" dirty="0" err="1">
                <a:solidFill>
                  <a:srgbClr val="000000"/>
                </a:solidFill>
                <a:uFill>
                  <a:solidFill>
                    <a:srgbClr val="FFFFFF"/>
                  </a:solidFill>
                </a:uFill>
                <a:latin typeface="Verdana"/>
                <a:ea typeface="Verdana"/>
              </a:rPr>
              <a:t>order</a:t>
            </a:r>
            <a:r>
              <a:rPr lang="pt-BR" sz="4000" spc="-1" dirty="0">
                <a:solidFill>
                  <a:srgbClr val="000000"/>
                </a:solidFill>
                <a:uFill>
                  <a:solidFill>
                    <a:srgbClr val="FFFFFF"/>
                  </a:solidFill>
                </a:uFill>
                <a:latin typeface="Verdana"/>
                <a:ea typeface="Verdana"/>
              </a:rPr>
              <a:t> to make </a:t>
            </a:r>
            <a:r>
              <a:rPr lang="pt-BR" sz="4000" spc="-1" dirty="0" err="1">
                <a:solidFill>
                  <a:srgbClr val="000000"/>
                </a:solidFill>
                <a:uFill>
                  <a:solidFill>
                    <a:srgbClr val="FFFFFF"/>
                  </a:solidFill>
                </a:uFill>
                <a:latin typeface="Verdana"/>
                <a:ea typeface="Verdana"/>
              </a:rPr>
              <a:t>mitogenomics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accessible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to</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researchers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without</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access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to</a:t>
            </a:r>
            <a:r>
              <a:rPr lang="pt-BR" sz="4000" spc="-1" dirty="0">
                <a:solidFill>
                  <a:srgbClr val="000000"/>
                </a:solidFill>
                <a:uFill>
                  <a:solidFill>
                    <a:srgbClr val="FFFFFF"/>
                  </a:solidFill>
                </a:uFill>
                <a:latin typeface="Verdana"/>
                <a:ea typeface="Verdana"/>
              </a:rPr>
              <a:t> robust servers and/or bioinformatics expertise, we are developing MitoFree software. MitoFree is a lightweight script that aims to automate mitogenome assembly, annotation and phylogenomic analyses based on public sequencing data.</a:t>
            </a:r>
            <a:endParaRPr lang="pt-BR" sz="4000" b="0" strike="noStrike" spc="-1" dirty="0">
              <a:solidFill>
                <a:srgbClr val="000000"/>
              </a:solidFill>
              <a:uFill>
                <a:solidFill>
                  <a:srgbClr val="FFFFFF"/>
                </a:solidFill>
              </a:uFill>
              <a:latin typeface="Arial"/>
            </a:endParaRPr>
          </a:p>
        </p:txBody>
      </p:sp>
      <p:sp>
        <p:nvSpPr>
          <p:cNvPr id="46" name="CustomShape 6"/>
          <p:cNvSpPr/>
          <p:nvPr/>
        </p:nvSpPr>
        <p:spPr>
          <a:xfrm>
            <a:off x="927030" y="27269978"/>
            <a:ext cx="14202000" cy="9253268"/>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MitoFree is being developed in Python 3 and uses the Biopython module and several other published algorithms/software. In its full implementation, MitoFree’s algorithm will automatically download the SRA dataset and convert it to fastq using "fastq-dump" script (sratoolkit package). Then, it will perform an initial assembly of the mitogenome using NOVOPlasty and second assembly round using MITObim. The mitogenome annotation will be performed by either MITOS Web Server or GeneChecker and will automatically provide the input files required for Genbank submission. Finally, a phylogenomic tree will be constructed using the concatamer of all 13 mitochondrial protein-coding genes through Phylomito and PartitionFinder2. </a:t>
            </a:r>
          </a:p>
        </p:txBody>
      </p:sp>
      <p:sp>
        <p:nvSpPr>
          <p:cNvPr id="48" name="CustomShape 8"/>
          <p:cNvSpPr/>
          <p:nvPr/>
        </p:nvSpPr>
        <p:spPr>
          <a:xfrm>
            <a:off x="16972560" y="37483158"/>
            <a:ext cx="14640840" cy="2847411"/>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This software will hopefully contribute to making mitogenomic studies as widespread and relevant as possible, fostering and expediting developments on the </a:t>
            </a:r>
            <a:r>
              <a:rPr lang="pt-BR" sz="4000" spc="-1" dirty="0" err="1">
                <a:solidFill>
                  <a:srgbClr val="000000"/>
                </a:solidFill>
                <a:uFill>
                  <a:solidFill>
                    <a:srgbClr val="FFFFFF"/>
                  </a:solidFill>
                </a:uFill>
                <a:latin typeface="Verdana"/>
                <a:ea typeface="Verdana"/>
              </a:rPr>
              <a:t>study</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of</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ants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numerous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other</a:t>
            </a:r>
            <a:r>
              <a:rPr lang="pt-BR" sz="4000" spc="-1" dirty="0">
                <a:solidFill>
                  <a:srgbClr val="000000"/>
                </a:solidFill>
                <a:uFill>
                  <a:solidFill>
                    <a:srgbClr val="FFFFFF"/>
                  </a:solidFill>
                </a:uFill>
                <a:latin typeface="Verdana"/>
                <a:ea typeface="Verdana"/>
              </a:rPr>
              <a:t> clades.</a:t>
            </a:r>
          </a:p>
        </p:txBody>
      </p:sp>
      <p:sp>
        <p:nvSpPr>
          <p:cNvPr id="40" name="CustomShape 7"/>
          <p:cNvSpPr/>
          <p:nvPr/>
        </p:nvSpPr>
        <p:spPr>
          <a:xfrm>
            <a:off x="16267781" y="11892290"/>
            <a:ext cx="13986000" cy="5909556"/>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nchor="t"/>
          <a:lstStyle/>
          <a:p>
            <a:pPr algn="just"/>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cs typeface="Verdana"/>
              </a:rPr>
              <a:t>The </a:t>
            </a:r>
            <a:r>
              <a:rPr lang="pt-BR" sz="4000" spc="-1" dirty="0" err="1">
                <a:solidFill>
                  <a:srgbClr val="000000"/>
                </a:solidFill>
                <a:uFill>
                  <a:solidFill>
                    <a:srgbClr val="FFFFFF"/>
                  </a:solidFill>
                </a:uFill>
                <a:latin typeface="Verdana"/>
                <a:ea typeface="Verdana"/>
                <a:cs typeface="Verdana"/>
              </a:rPr>
              <a:t>assemblers</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used</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by</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MitoFree</a:t>
            </a:r>
            <a:r>
              <a:rPr lang="pt-BR" sz="4000" spc="-1" dirty="0">
                <a:solidFill>
                  <a:srgbClr val="000000"/>
                </a:solidFill>
                <a:uFill>
                  <a:solidFill>
                    <a:srgbClr val="FFFFFF"/>
                  </a:solidFill>
                </a:uFill>
                <a:latin typeface="Verdana"/>
                <a:ea typeface="Verdana"/>
                <a:cs typeface="Verdana"/>
              </a:rPr>
              <a:t> are </a:t>
            </a:r>
            <a:r>
              <a:rPr lang="pt-BR" sz="4000" spc="-1" dirty="0" err="1">
                <a:solidFill>
                  <a:srgbClr val="000000"/>
                </a:solidFill>
                <a:uFill>
                  <a:solidFill>
                    <a:srgbClr val="FFFFFF"/>
                  </a:solidFill>
                </a:uFill>
                <a:latin typeface="Verdana"/>
                <a:ea typeface="Verdana"/>
                <a:cs typeface="Verdana"/>
              </a:rPr>
              <a:t>very</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efficient</a:t>
            </a:r>
            <a:r>
              <a:rPr lang="pt-BR" sz="4000" spc="-1" dirty="0">
                <a:solidFill>
                  <a:srgbClr val="000000"/>
                </a:solidFill>
                <a:uFill>
                  <a:solidFill>
                    <a:srgbClr val="FFFFFF"/>
                  </a:solidFill>
                </a:uFill>
                <a:latin typeface="Verdana"/>
                <a:ea typeface="Verdana"/>
                <a:cs typeface="Verdana"/>
              </a:rPr>
              <a:t> in RAM </a:t>
            </a:r>
            <a:r>
              <a:rPr lang="pt-BR" sz="4000" spc="-1" dirty="0" err="1">
                <a:solidFill>
                  <a:srgbClr val="000000"/>
                </a:solidFill>
                <a:uFill>
                  <a:solidFill>
                    <a:srgbClr val="FFFFFF"/>
                  </a:solidFill>
                </a:uFill>
                <a:latin typeface="Verdana"/>
                <a:ea typeface="Verdana"/>
                <a:cs typeface="Verdana"/>
              </a:rPr>
              <a:t>usage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allowing</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this</a:t>
            </a:r>
            <a:r>
              <a:rPr lang="pt-BR" sz="4000" spc="-1" dirty="0">
                <a:solidFill>
                  <a:srgbClr val="000000"/>
                </a:solidFill>
                <a:uFill>
                  <a:solidFill>
                    <a:srgbClr val="FFFFFF"/>
                  </a:solidFill>
                </a:uFill>
                <a:latin typeface="Verdana"/>
                <a:ea typeface="Verdana"/>
                <a:cs typeface="Verdana"/>
              </a:rPr>
              <a:t> pipeline </a:t>
            </a:r>
            <a:r>
              <a:rPr lang="pt-BR" sz="4000" spc="-1" dirty="0" err="1">
                <a:solidFill>
                  <a:srgbClr val="000000"/>
                </a:solidFill>
                <a:uFill>
                  <a:solidFill>
                    <a:srgbClr val="FFFFFF"/>
                  </a:solidFill>
                </a:uFill>
                <a:latin typeface="Verdana"/>
                <a:ea typeface="Verdana"/>
                <a:cs typeface="Verdana"/>
              </a:rPr>
              <a:t>to</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be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run</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on</a:t>
            </a:r>
            <a:r>
              <a:rPr lang="pt-BR" sz="4000" spc="-1" dirty="0">
                <a:solidFill>
                  <a:srgbClr val="000000"/>
                </a:solidFill>
                <a:uFill>
                  <a:solidFill>
                    <a:srgbClr val="FFFFFF"/>
                  </a:solidFill>
                </a:uFill>
                <a:latin typeface="Verdana"/>
                <a:ea typeface="Verdana"/>
                <a:cs typeface="Verdana"/>
              </a:rPr>
              <a:t> standard </a:t>
            </a:r>
            <a:r>
              <a:rPr lang="pt-BR" sz="4000" spc="-1" dirty="0" err="1">
                <a:solidFill>
                  <a:srgbClr val="000000"/>
                </a:solidFill>
                <a:uFill>
                  <a:solidFill>
                    <a:srgbClr val="FFFFFF"/>
                  </a:solidFill>
                </a:uFill>
                <a:latin typeface="Verdana"/>
                <a:ea typeface="Verdana"/>
                <a:cs typeface="Verdana"/>
              </a:rPr>
              <a:t>personal</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computers</a:t>
            </a:r>
            <a:r>
              <a:rPr lang="pt-BR" sz="4000" spc="-1" dirty="0">
                <a:solidFill>
                  <a:srgbClr val="000000"/>
                </a:solidFill>
                <a:uFill>
                  <a:solidFill>
                    <a:srgbClr val="FFFFFF"/>
                  </a:solidFill>
                </a:uFill>
                <a:latin typeface="Verdana"/>
                <a:ea typeface="Verdana"/>
                <a:cs typeface="Verdana"/>
              </a:rPr>
              <a:t>. In </a:t>
            </a:r>
            <a:r>
              <a:rPr lang="pt-BR" sz="4000" spc="-1" dirty="0" err="1">
                <a:solidFill>
                  <a:srgbClr val="000000"/>
                </a:solidFill>
                <a:uFill>
                  <a:solidFill>
                    <a:srgbClr val="FFFFFF"/>
                  </a:solidFill>
                </a:uFill>
                <a:latin typeface="Verdana"/>
                <a:ea typeface="Verdana"/>
                <a:cs typeface="Verdana"/>
              </a:rPr>
              <a:t>order</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to</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be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used</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the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program</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needs</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an</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inputfile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with</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three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columns</a:t>
            </a:r>
            <a:r>
              <a:rPr lang="pt-BR" sz="4000" spc="-1" dirty="0">
                <a:solidFill>
                  <a:srgbClr val="000000"/>
                </a:solidFill>
                <a:uFill>
                  <a:solidFill>
                    <a:srgbClr val="FFFFFF"/>
                  </a:solidFill>
                </a:uFill>
                <a:latin typeface="Verdana"/>
                <a:ea typeface="Verdana"/>
                <a:cs typeface="Verdana"/>
              </a:rPr>
              <a:t> per </a:t>
            </a:r>
            <a:r>
              <a:rPr lang="pt-BR" sz="4000" spc="-1" dirty="0" err="1">
                <a:solidFill>
                  <a:srgbClr val="000000"/>
                </a:solidFill>
                <a:uFill>
                  <a:solidFill>
                    <a:srgbClr val="FFFFFF"/>
                  </a:solidFill>
                </a:uFill>
                <a:latin typeface="Verdana"/>
                <a:ea typeface="Verdana"/>
                <a:cs typeface="Verdana"/>
              </a:rPr>
              <a:t>line</a:t>
            </a:r>
            <a:r>
              <a:rPr lang="pt-BR" sz="4000" spc="-1" dirty="0">
                <a:solidFill>
                  <a:srgbClr val="000000"/>
                </a:solidFill>
                <a:uFill>
                  <a:solidFill>
                    <a:srgbClr val="FFFFFF"/>
                  </a:solidFill>
                </a:uFill>
                <a:latin typeface="Verdana"/>
                <a:ea typeface="Verdana"/>
                <a:cs typeface="Verdana"/>
              </a:rPr>
              <a:t>: (i) SRA </a:t>
            </a:r>
            <a:r>
              <a:rPr lang="pt-BR" sz="4000" spc="-1" dirty="0" err="1">
                <a:solidFill>
                  <a:srgbClr val="000000"/>
                </a:solidFill>
                <a:uFill>
                  <a:solidFill>
                    <a:srgbClr val="FFFFFF"/>
                  </a:solidFill>
                </a:uFill>
                <a:latin typeface="Verdana"/>
                <a:ea typeface="Verdana"/>
                <a:cs typeface="Verdana"/>
              </a:rPr>
              <a:t>run</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accession</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number</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ii</a:t>
            </a:r>
            <a:r>
              <a:rPr lang="pt-BR" sz="4000" spc="-1" dirty="0">
                <a:solidFill>
                  <a:srgbClr val="000000"/>
                </a:solidFill>
                <a:uFill>
                  <a:solidFill>
                    <a:srgbClr val="FFFFFF"/>
                  </a:solidFill>
                </a:uFill>
                <a:latin typeface="Verdana"/>
                <a:ea typeface="Verdana"/>
                <a:cs typeface="Verdana"/>
              </a:rPr>
              <a:t>) sample </a:t>
            </a:r>
            <a:r>
              <a:rPr lang="pt-BR" sz="4000" spc="-1" dirty="0" err="1">
                <a:solidFill>
                  <a:srgbClr val="000000"/>
                </a:solidFill>
                <a:uFill>
                  <a:solidFill>
                    <a:srgbClr val="FFFFFF"/>
                  </a:solidFill>
                </a:uFill>
                <a:latin typeface="Verdana"/>
                <a:ea typeface="Verdana"/>
                <a:cs typeface="Verdana"/>
              </a:rPr>
              <a:t>identifier</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and</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iii</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GenBank</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accession</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number</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of</a:t>
            </a:r>
            <a:r>
              <a:rPr lang="pt-BR" sz="4000" spc="-1" dirty="0">
                <a:solidFill>
                  <a:srgbClr val="000000"/>
                </a:solidFill>
                <a:uFill>
                  <a:solidFill>
                    <a:srgbClr val="FFFFFF"/>
                  </a:solidFill>
                </a:uFill>
                <a:latin typeface="Verdana"/>
                <a:ea typeface="Verdana"/>
                <a:cs typeface="Verdana"/>
              </a:rPr>
              <a:t> a </a:t>
            </a:r>
            <a:r>
              <a:rPr lang="pt-BR" sz="4000" spc="-1" dirty="0" err="1">
                <a:solidFill>
                  <a:srgbClr val="000000"/>
                </a:solidFill>
                <a:uFill>
                  <a:solidFill>
                    <a:srgbClr val="FFFFFF"/>
                  </a:solidFill>
                </a:uFill>
                <a:latin typeface="Verdana"/>
                <a:ea typeface="Verdana"/>
                <a:cs typeface="Verdana"/>
              </a:rPr>
              <a:t>mitochondrial</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sequence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from</a:t>
            </a:r>
            <a:r>
              <a:rPr lang="pt-BR" sz="4000" spc="-1" dirty="0">
                <a:solidFill>
                  <a:srgbClr val="000000"/>
                </a:solidFill>
                <a:uFill>
                  <a:solidFill>
                    <a:srgbClr val="FFFFFF"/>
                  </a:solidFill>
                </a:uFill>
                <a:latin typeface="Verdana"/>
                <a:ea typeface="Verdana"/>
                <a:cs typeface="Verdana"/>
              </a:rPr>
              <a:t> a </a:t>
            </a:r>
            <a:r>
              <a:rPr lang="pt-BR" sz="4000" spc="-1" dirty="0" err="1">
                <a:solidFill>
                  <a:srgbClr val="000000"/>
                </a:solidFill>
                <a:uFill>
                  <a:solidFill>
                    <a:srgbClr val="FFFFFF"/>
                  </a:solidFill>
                </a:uFill>
                <a:latin typeface="Verdana"/>
                <a:ea typeface="Verdana"/>
                <a:cs typeface="Verdana"/>
              </a:rPr>
              <a:t>related</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organism</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MitoFree’s</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command</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line</a:t>
            </a:r>
            <a:r>
              <a:rPr lang="pt-BR" sz="4000" spc="-1" dirty="0">
                <a:solidFill>
                  <a:srgbClr val="000000"/>
                </a:solidFill>
                <a:uFill>
                  <a:solidFill>
                    <a:srgbClr val="FFFFFF"/>
                  </a:solidFill>
                </a:uFill>
                <a:latin typeface="Verdana"/>
                <a:ea typeface="Verdana"/>
                <a:cs typeface="Verdana"/>
              </a:rPr>
              <a:t> </a:t>
            </a:r>
            <a:r>
              <a:rPr lang="pt-BR" sz="4000" spc="-1" dirty="0" err="1">
                <a:solidFill>
                  <a:srgbClr val="000000"/>
                </a:solidFill>
                <a:uFill>
                  <a:solidFill>
                    <a:srgbClr val="FFFFFF"/>
                  </a:solidFill>
                </a:uFill>
                <a:latin typeface="Verdana"/>
                <a:ea typeface="Verdana"/>
                <a:cs typeface="Verdana"/>
              </a:rPr>
              <a:t>usage</a:t>
            </a:r>
            <a:r>
              <a:rPr lang="pt-BR" sz="4000" spc="-1" dirty="0">
                <a:solidFill>
                  <a:srgbClr val="000000"/>
                </a:solidFill>
                <a:uFill>
                  <a:solidFill>
                    <a:srgbClr val="FFFFFF"/>
                  </a:solidFill>
                </a:uFill>
                <a:latin typeface="Verdana"/>
                <a:ea typeface="Verdana"/>
                <a:cs typeface="Verdana"/>
              </a:rPr>
              <a:t>, input file </a:t>
            </a:r>
            <a:r>
              <a:rPr lang="pt-BR" sz="4000" spc="-1" dirty="0" err="1">
                <a:solidFill>
                  <a:srgbClr val="000000"/>
                </a:solidFill>
                <a:uFill>
                  <a:solidFill>
                    <a:srgbClr val="FFFFFF"/>
                  </a:solidFill>
                </a:uFill>
                <a:latin typeface="Verdana"/>
                <a:ea typeface="Verdana"/>
                <a:cs typeface="Verdana"/>
              </a:rPr>
              <a:t>and</a:t>
            </a:r>
            <a:r>
              <a:rPr lang="pt-BR" sz="4000" spc="-1" dirty="0">
                <a:solidFill>
                  <a:srgbClr val="000000"/>
                </a:solidFill>
                <a:uFill>
                  <a:solidFill>
                    <a:srgbClr val="FFFFFF"/>
                  </a:solidFill>
                </a:uFill>
                <a:latin typeface="Verdana"/>
                <a:ea typeface="Verdana"/>
                <a:cs typeface="Verdana"/>
              </a:rPr>
              <a:t> workflow are </a:t>
            </a:r>
            <a:r>
              <a:rPr lang="pt-BR" sz="4000" spc="-1" dirty="0" err="1">
                <a:solidFill>
                  <a:srgbClr val="000000"/>
                </a:solidFill>
                <a:uFill>
                  <a:solidFill>
                    <a:srgbClr val="FFFFFF"/>
                  </a:solidFill>
                </a:uFill>
                <a:latin typeface="Verdana"/>
                <a:ea typeface="Verdana"/>
                <a:cs typeface="Verdana"/>
              </a:rPr>
              <a:t>depicted</a:t>
            </a:r>
            <a:r>
              <a:rPr lang="pt-BR" sz="4000" spc="-1" dirty="0">
                <a:solidFill>
                  <a:srgbClr val="000000"/>
                </a:solidFill>
                <a:uFill>
                  <a:solidFill>
                    <a:srgbClr val="FFFFFF"/>
                  </a:solidFill>
                </a:uFill>
                <a:latin typeface="Verdana"/>
                <a:ea typeface="Verdana"/>
                <a:cs typeface="Verdana"/>
              </a:rPr>
              <a:t> in Figure 1.</a:t>
            </a:r>
            <a:endParaRPr lang="pt-BR" sz="4000" spc="-1" dirty="0">
              <a:uFill>
                <a:solidFill>
                  <a:srgbClr val="FFFFFF"/>
                </a:solidFill>
              </a:uFill>
              <a:ea typeface="+mn-lt"/>
              <a:cs typeface="Verdana"/>
            </a:endParaRPr>
          </a:p>
          <a:p>
            <a:pPr algn="just"/>
            <a:endParaRPr lang="pt-BR" sz="4000" b="0" strike="noStrike" spc="-1" dirty="0">
              <a:solidFill>
                <a:srgbClr val="000000"/>
              </a:solidFill>
              <a:uFill>
                <a:solidFill>
                  <a:srgbClr val="FFFFFF"/>
                </a:solidFill>
              </a:uFill>
              <a:latin typeface="Verdana"/>
              <a:ea typeface="Verdana"/>
            </a:endParaRPr>
          </a:p>
        </p:txBody>
      </p:sp>
      <p:sp>
        <p:nvSpPr>
          <p:cNvPr id="66" name="CustomShape 11"/>
          <p:cNvSpPr/>
          <p:nvPr/>
        </p:nvSpPr>
        <p:spPr>
          <a:xfrm>
            <a:off x="16788627" y="35166959"/>
            <a:ext cx="14642640" cy="983264"/>
          </a:xfrm>
          <a:prstGeom prst="rect">
            <a:avLst/>
          </a:prstGeom>
          <a:noFill/>
          <a:ln w="9360">
            <a:noFill/>
          </a:ln>
        </p:spPr>
        <p:style>
          <a:lnRef idx="0">
            <a:scrgbClr r="0" g="0" b="0"/>
          </a:lnRef>
          <a:fillRef idx="0">
            <a:scrgbClr r="0" g="0" b="0"/>
          </a:fillRef>
          <a:effectRef idx="0">
            <a:scrgbClr r="0" g="0" b="0"/>
          </a:effectRef>
          <a:fontRef idx="minor"/>
        </p:style>
        <p:txBody>
          <a:bodyPr lIns="78120" tIns="39240" rIns="78120" bIns="39240"/>
          <a:lstStyle/>
          <a:p>
            <a:pPr algn="just">
              <a:lnSpc>
                <a:spcPct val="100000"/>
              </a:lnSpc>
            </a:pPr>
            <a:r>
              <a:rPr lang="pt-BR" sz="3600" b="1" strike="noStrike" spc="-1" dirty="0">
                <a:solidFill>
                  <a:srgbClr val="000000"/>
                </a:solidFill>
                <a:uFill>
                  <a:solidFill>
                    <a:srgbClr val="FFFFFF"/>
                  </a:solidFill>
                </a:uFill>
                <a:latin typeface="Verdana"/>
                <a:ea typeface="Verdana"/>
              </a:rPr>
              <a:t>Figure 1.</a:t>
            </a:r>
            <a:r>
              <a:rPr lang="pt-BR" sz="3600" b="0" strike="noStrike" spc="-1" dirty="0">
                <a:solidFill>
                  <a:srgbClr val="000000"/>
                </a:solidFill>
                <a:uFill>
                  <a:solidFill>
                    <a:srgbClr val="FFFFFF"/>
                  </a:solidFill>
                </a:uFill>
                <a:latin typeface="Verdana"/>
                <a:ea typeface="Verdana"/>
              </a:rPr>
              <a:t> MitoFree’s workflow and usage.</a:t>
            </a:r>
            <a:endParaRPr lang="pt-BR" sz="36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t="1956" b="2001"/>
          <a:stretch/>
        </p:blipFill>
        <p:spPr>
          <a:xfrm>
            <a:off x="15596077" y="17967033"/>
            <a:ext cx="15995873" cy="16967697"/>
          </a:xfrm>
          <a:prstGeom prst="rect">
            <a:avLst/>
          </a:prstGeom>
        </p:spPr>
      </p:pic>
      <p:sp>
        <p:nvSpPr>
          <p:cNvPr id="29" name="TextShape 15">
            <a:extLst>
              <a:ext uri="{FF2B5EF4-FFF2-40B4-BE49-F238E27FC236}">
                <a16:creationId xmlns:a16="http://schemas.microsoft.com/office/drawing/2014/main" id="{BB052741-8743-D34D-8349-DA643208A2A2}"/>
              </a:ext>
            </a:extLst>
          </p:cNvPr>
          <p:cNvSpPr txBox="1"/>
          <p:nvPr/>
        </p:nvSpPr>
        <p:spPr>
          <a:xfrm>
            <a:off x="844561" y="11548408"/>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Introduction</a:t>
            </a:r>
            <a:endParaRPr lang="pt-BR" sz="5400" b="0" strike="noStrike" spc="-1" dirty="0">
              <a:solidFill>
                <a:schemeClr val="bg1"/>
              </a:solidFill>
              <a:uFill>
                <a:solidFill>
                  <a:srgbClr val="FFFFFF"/>
                </a:solidFill>
              </a:uFill>
              <a:latin typeface="Arial"/>
            </a:endParaRPr>
          </a:p>
        </p:txBody>
      </p:sp>
      <p:sp>
        <p:nvSpPr>
          <p:cNvPr id="30" name="TextShape 15">
            <a:extLst>
              <a:ext uri="{FF2B5EF4-FFF2-40B4-BE49-F238E27FC236}">
                <a16:creationId xmlns:a16="http://schemas.microsoft.com/office/drawing/2014/main" id="{439AF0C0-122E-1641-A065-94E63EBF629C}"/>
              </a:ext>
            </a:extLst>
          </p:cNvPr>
          <p:cNvSpPr txBox="1"/>
          <p:nvPr/>
        </p:nvSpPr>
        <p:spPr>
          <a:xfrm>
            <a:off x="693618" y="26248444"/>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a:solidFill>
                  <a:schemeClr val="bg1"/>
                </a:solidFill>
                <a:uFill>
                  <a:solidFill>
                    <a:srgbClr val="FFFFFF"/>
                  </a:solidFill>
                </a:uFill>
                <a:latin typeface="Verdana"/>
                <a:ea typeface="Verdana"/>
              </a:rPr>
              <a:t>Material </a:t>
            </a:r>
            <a:r>
              <a:rPr lang="pt-BR" sz="5400" b="1" i="1" strike="noStrike" spc="-1" dirty="0" err="1">
                <a:solidFill>
                  <a:schemeClr val="bg1"/>
                </a:solidFill>
                <a:uFill>
                  <a:solidFill>
                    <a:srgbClr val="FFFFFF"/>
                  </a:solidFill>
                </a:uFill>
                <a:latin typeface="Verdana"/>
                <a:ea typeface="Verdana"/>
              </a:rPr>
              <a:t>and</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Methods</a:t>
            </a:r>
            <a:endParaRPr lang="pt-BR" sz="5400" b="0" strike="noStrike" spc="-1" dirty="0">
              <a:solidFill>
                <a:schemeClr val="bg1"/>
              </a:solidFill>
              <a:uFill>
                <a:solidFill>
                  <a:srgbClr val="FFFFFF"/>
                </a:solidFill>
              </a:uFill>
              <a:latin typeface="Arial"/>
            </a:endParaRPr>
          </a:p>
        </p:txBody>
      </p:sp>
      <p:sp>
        <p:nvSpPr>
          <p:cNvPr id="33" name="TextShape 15">
            <a:extLst>
              <a:ext uri="{FF2B5EF4-FFF2-40B4-BE49-F238E27FC236}">
                <a16:creationId xmlns:a16="http://schemas.microsoft.com/office/drawing/2014/main" id="{6A27FEEE-B499-BC4F-AECD-8734CE1D394D}"/>
              </a:ext>
            </a:extLst>
          </p:cNvPr>
          <p:cNvSpPr txBox="1"/>
          <p:nvPr/>
        </p:nvSpPr>
        <p:spPr>
          <a:xfrm>
            <a:off x="16914195" y="36352219"/>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Conclusion</a:t>
            </a:r>
            <a:endParaRPr lang="pt-BR" sz="5400" b="0" strike="noStrike" spc="-1" dirty="0">
              <a:solidFill>
                <a:schemeClr val="bg1"/>
              </a:solidFill>
              <a:uFill>
                <a:solidFill>
                  <a:srgbClr val="FFFFFF"/>
                </a:solidFill>
              </a:uFill>
              <a:latin typeface="Arial"/>
            </a:endParaRPr>
          </a:p>
        </p:txBody>
      </p:sp>
      <p:sp>
        <p:nvSpPr>
          <p:cNvPr id="34" name="TextShape 15">
            <a:extLst>
              <a:ext uri="{FF2B5EF4-FFF2-40B4-BE49-F238E27FC236}">
                <a16:creationId xmlns:a16="http://schemas.microsoft.com/office/drawing/2014/main" id="{739F6137-E45E-1D47-AAE6-2B21070F27EE}"/>
              </a:ext>
            </a:extLst>
          </p:cNvPr>
          <p:cNvSpPr txBox="1"/>
          <p:nvPr/>
        </p:nvSpPr>
        <p:spPr>
          <a:xfrm flipV="1">
            <a:off x="742960" y="8169784"/>
            <a:ext cx="30602999" cy="270407"/>
          </a:xfrm>
          <a:prstGeom prst="rect">
            <a:avLst/>
          </a:prstGeom>
          <a:solidFill>
            <a:srgbClr val="CD2E29"/>
          </a:solidFill>
          <a:ln>
            <a:noFill/>
          </a:ln>
        </p:spPr>
        <p:txBody>
          <a:bodyPr lIns="90000" tIns="45000" rIns="90000" bIns="45000"/>
          <a:lstStyle/>
          <a:p>
            <a:pPr algn="ctr">
              <a:lnSpc>
                <a:spcPct val="100000"/>
              </a:lnSpc>
              <a:spcBef>
                <a:spcPts val="2701"/>
              </a:spcBef>
            </a:pPr>
            <a:endParaRPr lang="pt-BR" sz="5400" b="0" strike="noStrike" spc="-1" dirty="0">
              <a:solidFill>
                <a:schemeClr val="bg1"/>
              </a:solidFill>
              <a:uFill>
                <a:solidFill>
                  <a:srgbClr val="FFFFFF"/>
                </a:solidFill>
              </a:uFill>
              <a:latin typeface="Arial"/>
            </a:endParaRPr>
          </a:p>
        </p:txBody>
      </p:sp>
      <p:sp>
        <p:nvSpPr>
          <p:cNvPr id="35" name="TextShape 15">
            <a:extLst>
              <a:ext uri="{FF2B5EF4-FFF2-40B4-BE49-F238E27FC236}">
                <a16:creationId xmlns:a16="http://schemas.microsoft.com/office/drawing/2014/main" id="{79EE7D0B-0F9F-9140-B11F-E77452785004}"/>
              </a:ext>
            </a:extLst>
          </p:cNvPr>
          <p:cNvSpPr txBox="1"/>
          <p:nvPr/>
        </p:nvSpPr>
        <p:spPr>
          <a:xfrm flipV="1">
            <a:off x="739813" y="40564664"/>
            <a:ext cx="30934382" cy="375443"/>
          </a:xfrm>
          <a:prstGeom prst="rect">
            <a:avLst/>
          </a:prstGeom>
          <a:solidFill>
            <a:srgbClr val="CD2E29"/>
          </a:solidFill>
          <a:ln>
            <a:noFill/>
          </a:ln>
        </p:spPr>
        <p:txBody>
          <a:bodyPr lIns="90000" tIns="45000" rIns="90000" bIns="45000"/>
          <a:lstStyle/>
          <a:p>
            <a:pPr algn="ctr">
              <a:lnSpc>
                <a:spcPct val="100000"/>
              </a:lnSpc>
              <a:spcBef>
                <a:spcPts val="2701"/>
              </a:spcBef>
            </a:pPr>
            <a:endParaRPr lang="pt-BR" sz="5400" b="0" strike="noStrike" spc="-1" dirty="0">
              <a:solidFill>
                <a:schemeClr val="bg1"/>
              </a:solidFill>
              <a:uFill>
                <a:solidFill>
                  <a:srgbClr val="FFFFFF"/>
                </a:solidFill>
              </a:uFill>
              <a:latin typeface="Arial"/>
            </a:endParaRPr>
          </a:p>
        </p:txBody>
      </p:sp>
      <p:sp>
        <p:nvSpPr>
          <p:cNvPr id="36" name="CustomShape 4">
            <a:extLst>
              <a:ext uri="{FF2B5EF4-FFF2-40B4-BE49-F238E27FC236}">
                <a16:creationId xmlns:a16="http://schemas.microsoft.com/office/drawing/2014/main" id="{DDFC6431-BFC3-C04B-B961-347AF1063CE2}"/>
              </a:ext>
            </a:extLst>
          </p:cNvPr>
          <p:cNvSpPr/>
          <p:nvPr/>
        </p:nvSpPr>
        <p:spPr>
          <a:xfrm>
            <a:off x="331403" y="9567057"/>
            <a:ext cx="31626000" cy="1543320"/>
          </a:xfrm>
          <a:prstGeom prst="rect">
            <a:avLst/>
          </a:prstGeom>
          <a:noFill/>
          <a:ln>
            <a:noFill/>
          </a:ln>
        </p:spPr>
        <p:style>
          <a:lnRef idx="0">
            <a:scrgbClr r="0" g="0" b="0"/>
          </a:lnRef>
          <a:fillRef idx="0">
            <a:scrgbClr r="0" g="0" b="0"/>
          </a:fillRef>
          <a:effectRef idx="0">
            <a:scrgbClr r="0" g="0" b="0"/>
          </a:effectRef>
          <a:fontRef idx="minor"/>
        </p:style>
        <p:txBody>
          <a:bodyPr lIns="81000" tIns="40320" rIns="81000" bIns="40320"/>
          <a:lstStyle/>
          <a:p>
            <a:pPr algn="ctr"/>
            <a:r>
              <a:rPr lang="pt-BR" sz="4000" b="0" strike="noStrike" spc="-1" baseline="30000" dirty="0">
                <a:solidFill>
                  <a:srgbClr val="000000"/>
                </a:solidFill>
                <a:uFill>
                  <a:solidFill>
                    <a:srgbClr val="FFFFFF"/>
                  </a:solidFill>
                </a:uFill>
                <a:latin typeface="Verdana"/>
                <a:ea typeface="Verdana"/>
              </a:rPr>
              <a:t>1</a:t>
            </a:r>
            <a:r>
              <a:rPr lang="pt-BR" sz="4000" b="0" i="1" strike="noStrike" spc="-1" baseline="30000" dirty="0">
                <a:solidFill>
                  <a:srgbClr val="000000"/>
                </a:solidFill>
                <a:uFill>
                  <a:solidFill>
                    <a:srgbClr val="FFFFFF"/>
                  </a:solidFill>
                </a:uFill>
                <a:latin typeface="Verdana" panose="020B0604030504040204" pitchFamily="34" charset="0"/>
                <a:ea typeface="Verdana" panose="020B0604030504040204" pitchFamily="34" charset="0"/>
              </a:rPr>
              <a:t> </a:t>
            </a:r>
            <a:r>
              <a:rPr lang="pt-BR" sz="4000" i="1" dirty="0">
                <a:latin typeface="Verdana" panose="020B0604030504040204" pitchFamily="34" charset="0"/>
                <a:ea typeface="Verdana" panose="020B0604030504040204" pitchFamily="34" charset="0"/>
              </a:rPr>
              <a:t>Laboratório de Genômica e Biodiversidade. Instituto </a:t>
            </a:r>
            <a:r>
              <a:rPr lang="pt-BR" sz="4000" i="1" spc="-1" dirty="0">
                <a:solidFill>
                  <a:srgbClr val="000000"/>
                </a:solidFill>
                <a:uFill>
                  <a:solidFill>
                    <a:srgbClr val="FFFFFF"/>
                  </a:solidFill>
                </a:uFill>
                <a:latin typeface="Verdana"/>
                <a:ea typeface="Verdana"/>
              </a:rPr>
              <a:t>de Bioquímica Médica Leopoldo de Meis, </a:t>
            </a:r>
            <a:br>
              <a:rPr lang="pt-BR" sz="4000" i="1" spc="-1" dirty="0">
                <a:solidFill>
                  <a:srgbClr val="000000"/>
                </a:solidFill>
                <a:uFill>
                  <a:solidFill>
                    <a:srgbClr val="FFFFFF"/>
                  </a:solidFill>
                </a:uFill>
                <a:latin typeface="Verdana"/>
                <a:ea typeface="Verdana"/>
              </a:rPr>
            </a:br>
            <a:r>
              <a:rPr lang="pt-BR" sz="4000" i="1" spc="-1" dirty="0">
                <a:solidFill>
                  <a:srgbClr val="000000"/>
                </a:solidFill>
                <a:uFill>
                  <a:solidFill>
                    <a:srgbClr val="FFFFFF"/>
                  </a:solidFill>
                </a:uFill>
                <a:latin typeface="Verdana"/>
                <a:ea typeface="Verdana"/>
              </a:rPr>
              <a:t>Universidade Federal do Rio de Janeiro, 21941-902, Rio de Janeiro-RJ, Brasil.</a:t>
            </a:r>
          </a:p>
          <a:p>
            <a:pPr algn="ctr"/>
            <a:r>
              <a:rPr lang="pt-BR" sz="4000" i="1" spc="-1" dirty="0">
                <a:solidFill>
                  <a:srgbClr val="000000"/>
                </a:solidFill>
                <a:uFill>
                  <a:solidFill>
                    <a:srgbClr val="FFFFFF"/>
                  </a:solidFill>
                </a:uFill>
                <a:latin typeface="Verdana"/>
                <a:ea typeface="Verdana"/>
              </a:rPr>
              <a:t>E-mail: </a:t>
            </a:r>
            <a:r>
              <a:rPr lang="pt-BR" sz="4000" i="1" spc="-1" dirty="0">
                <a:solidFill>
                  <a:srgbClr val="0563C1"/>
                </a:solidFill>
                <a:uFill>
                  <a:solidFill>
                    <a:srgbClr val="FFFFFF"/>
                  </a:solidFill>
                </a:uFill>
                <a:latin typeface="Verdana"/>
                <a:ea typeface="Verdana"/>
              </a:rPr>
              <a:t>gabriel.vieira@bioqmed.ufrj.br</a:t>
            </a:r>
          </a:p>
        </p:txBody>
      </p:sp>
      <p:pic>
        <p:nvPicPr>
          <p:cNvPr id="41" name="Picture 29">
            <a:extLst>
              <a:ext uri="{FF2B5EF4-FFF2-40B4-BE49-F238E27FC236}">
                <a16:creationId xmlns:a16="http://schemas.microsoft.com/office/drawing/2014/main" id="{1CDF2AA6-36E5-ED4A-B769-A2CAEA569EB2}"/>
              </a:ext>
            </a:extLst>
          </p:cNvPr>
          <p:cNvPicPr>
            <a:picLocks noChangeAspect="1"/>
          </p:cNvPicPr>
          <p:nvPr/>
        </p:nvPicPr>
        <p:blipFill>
          <a:blip r:embed="rId4"/>
          <a:srcRect l="10823" r="11702"/>
          <a:stretch>
            <a:fillRect/>
          </a:stretch>
        </p:blipFill>
        <p:spPr>
          <a:xfrm>
            <a:off x="1324184" y="40930014"/>
            <a:ext cx="4520025" cy="2237467"/>
          </a:xfrm>
          <a:prstGeom prst="rect">
            <a:avLst/>
          </a:prstGeom>
        </p:spPr>
      </p:pic>
      <p:pic>
        <p:nvPicPr>
          <p:cNvPr id="50" name="Picture 4" descr="https://icibqm.files.wordpress.com/2015/05/cropped-logo-ibqm-transparente.png">
            <a:extLst>
              <a:ext uri="{FF2B5EF4-FFF2-40B4-BE49-F238E27FC236}">
                <a16:creationId xmlns:a16="http://schemas.microsoft.com/office/drawing/2014/main" id="{CC014471-165F-0344-AF9E-C2C031C4BE6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414613" y="41088848"/>
            <a:ext cx="5382500" cy="191979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s://ufrj.br/sites/default/files/img-noticia/2016/09/marca_100_portal.png">
            <a:extLst>
              <a:ext uri="{FF2B5EF4-FFF2-40B4-BE49-F238E27FC236}">
                <a16:creationId xmlns:a16="http://schemas.microsoft.com/office/drawing/2014/main" id="{F7391DFE-3252-4341-8226-BDBB015713AE}"/>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4492" b="10730"/>
          <a:stretch/>
        </p:blipFill>
        <p:spPr bwMode="auto">
          <a:xfrm>
            <a:off x="14279260" y="41007599"/>
            <a:ext cx="3821727" cy="21621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9" descr="Image result for cnpq lattes">
            <a:extLst>
              <a:ext uri="{FF2B5EF4-FFF2-40B4-BE49-F238E27FC236}">
                <a16:creationId xmlns:a16="http://schemas.microsoft.com/office/drawing/2014/main" id="{ABEBC632-D9CE-3F47-A5A6-CD35A702E196}"/>
              </a:ext>
            </a:extLst>
          </p:cNvPr>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t="11042" b="18909"/>
          <a:stretch/>
        </p:blipFill>
        <p:spPr bwMode="auto">
          <a:xfrm>
            <a:off x="26343114" y="41018278"/>
            <a:ext cx="5152930" cy="212363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3AED1F2C-B126-7149-8FB7-97B43480220B}"/>
              </a:ext>
            </a:extLst>
          </p:cNvPr>
          <p:cNvSpPr/>
          <p:nvPr/>
        </p:nvSpPr>
        <p:spPr>
          <a:xfrm>
            <a:off x="870648" y="5522906"/>
            <a:ext cx="10632013" cy="2646878"/>
          </a:xfrm>
          <a:prstGeom prst="rect">
            <a:avLst/>
          </a:prstGeom>
        </p:spPr>
        <p:txBody>
          <a:bodyPr wrap="none">
            <a:spAutoFit/>
          </a:bodyPr>
          <a:lstStyle/>
          <a:p>
            <a:r>
              <a:rPr lang="pt-BR" sz="16600" b="1" spc="-1" dirty="0" err="1">
                <a:solidFill>
                  <a:srgbClr val="000000"/>
                </a:solidFill>
                <a:uFill>
                  <a:solidFill>
                    <a:srgbClr val="FFFFFF"/>
                  </a:solidFill>
                </a:uFill>
                <a:latin typeface="Verdana"/>
                <a:ea typeface="Verdana"/>
              </a:rPr>
              <a:t>MitoFree</a:t>
            </a:r>
            <a:endParaRPr lang="en-US" sz="16600" dirty="0"/>
          </a:p>
        </p:txBody>
      </p:sp>
      <p:sp>
        <p:nvSpPr>
          <p:cNvPr id="4" name="Retângulo 3"/>
          <p:cNvSpPr/>
          <p:nvPr/>
        </p:nvSpPr>
        <p:spPr>
          <a:xfrm>
            <a:off x="0" y="0"/>
            <a:ext cx="32399287" cy="50292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625170" y="0"/>
            <a:ext cx="5548128" cy="4711702"/>
          </a:xfrm>
          <a:prstGeom prst="rect">
            <a:avLst/>
          </a:prstGeom>
        </p:spPr>
      </p:pic>
      <p:pic>
        <p:nvPicPr>
          <p:cNvPr id="6" name="Imagem 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6461516" y="323507"/>
            <a:ext cx="15310019" cy="4613510"/>
          </a:xfrm>
          <a:prstGeom prst="rect">
            <a:avLst/>
          </a:prstGeom>
        </p:spPr>
      </p:pic>
      <p:sp>
        <p:nvSpPr>
          <p:cNvPr id="39" name="CustomShape 7">
            <a:extLst>
              <a:ext uri="{FF2B5EF4-FFF2-40B4-BE49-F238E27FC236}">
                <a16:creationId xmlns:a16="http://schemas.microsoft.com/office/drawing/2014/main" id="{0B1505C3-723B-40E3-A8ED-213BD66C6B3A}"/>
              </a:ext>
            </a:extLst>
          </p:cNvPr>
          <p:cNvSpPr/>
          <p:nvPr/>
        </p:nvSpPr>
        <p:spPr>
          <a:xfrm>
            <a:off x="1168989" y="37699027"/>
            <a:ext cx="14419440" cy="3781223"/>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nchor="t"/>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A beta version of MitoFree can be downloaded at </a:t>
            </a:r>
            <a:r>
              <a:rPr lang="pt-BR" sz="4000" spc="-1" dirty="0">
                <a:solidFill>
                  <a:srgbClr val="000000"/>
                </a:solidFill>
                <a:uFill>
                  <a:solidFill>
                    <a:srgbClr val="FFFFFF"/>
                  </a:solidFill>
                </a:uFill>
                <a:latin typeface="Verdana"/>
                <a:ea typeface="Verdana"/>
                <a:hlinkClick r:id="rId10"/>
              </a:rPr>
              <a:t>https://github.com/gavieira/mitofree</a:t>
            </a:r>
            <a:r>
              <a:rPr lang="pt-BR" sz="4000" spc="-1" dirty="0">
                <a:solidFill>
                  <a:srgbClr val="000000"/>
                </a:solidFill>
                <a:uFill>
                  <a:solidFill>
                    <a:srgbClr val="FFFFFF"/>
                  </a:solidFill>
                </a:uFill>
                <a:latin typeface="Verdana"/>
                <a:ea typeface="Verdana"/>
              </a:rPr>
              <a:t>. This version automatically downloads SRA datasets </a:t>
            </a:r>
            <a:r>
              <a:rPr lang="pt-BR" sz="4000" spc="-1" dirty="0" err="1">
                <a:solidFill>
                  <a:srgbClr val="000000"/>
                </a:solidFill>
                <a:uFill>
                  <a:solidFill>
                    <a:srgbClr val="FFFFFF"/>
                  </a:solidFill>
                </a:uFill>
                <a:latin typeface="Verdana"/>
                <a:ea typeface="Verdana"/>
              </a:rPr>
              <a:t>and</a:t>
            </a:r>
            <a:r>
              <a:rPr lang="pt-BR" sz="4000" spc="-1" dirty="0">
                <a:solidFill>
                  <a:srgbClr val="000000"/>
                </a:solidFill>
                <a:uFill>
                  <a:solidFill>
                    <a:srgbClr val="FFFFFF"/>
                  </a:solidFill>
                </a:uFill>
                <a:latin typeface="Verdana"/>
                <a:ea typeface="Verdana"/>
              </a:rPr>
              <a:t> uses </a:t>
            </a:r>
            <a:r>
              <a:rPr lang="pt-BR" sz="4000" spc="-1" dirty="0" err="1">
                <a:solidFill>
                  <a:srgbClr val="000000"/>
                </a:solidFill>
                <a:uFill>
                  <a:solidFill>
                    <a:srgbClr val="FFFFFF"/>
                  </a:solidFill>
                </a:uFill>
                <a:latin typeface="Verdana"/>
                <a:ea typeface="Verdana"/>
              </a:rPr>
              <a:t>them</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to</a:t>
            </a:r>
            <a:r>
              <a:rPr lang="pt-BR" sz="4000" spc="-1" dirty="0">
                <a:solidFill>
                  <a:srgbClr val="000000"/>
                </a:solidFill>
                <a:uFill>
                  <a:solidFill>
                    <a:srgbClr val="FFFFFF"/>
                  </a:solidFill>
                </a:uFill>
                <a:latin typeface="Verdana"/>
                <a:ea typeface="Verdana"/>
              </a:rPr>
              <a:t> assemble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a:t>
            </a:r>
            <a:endParaRPr lang="pt-BR" sz="4000" b="0" strike="noStrike" spc="-1" dirty="0">
              <a:solidFill>
                <a:srgbClr val="000000"/>
              </a:solidFill>
              <a:uFill>
                <a:solidFill>
                  <a:srgbClr val="FFFFFF"/>
                </a:solidFill>
              </a:uFill>
              <a:latin typeface="Verdana"/>
              <a:ea typeface="Verdana"/>
            </a:endParaRPr>
          </a:p>
        </p:txBody>
      </p:sp>
      <p:sp>
        <p:nvSpPr>
          <p:cNvPr id="44" name="TextShape 15">
            <a:extLst>
              <a:ext uri="{FF2B5EF4-FFF2-40B4-BE49-F238E27FC236}">
                <a16:creationId xmlns:a16="http://schemas.microsoft.com/office/drawing/2014/main" id="{3CCF9629-2A1C-4E27-A4A7-496307BF06C5}"/>
              </a:ext>
            </a:extLst>
          </p:cNvPr>
          <p:cNvSpPr txBox="1"/>
          <p:nvPr/>
        </p:nvSpPr>
        <p:spPr>
          <a:xfrm>
            <a:off x="749532" y="36761626"/>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Results</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and</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Discussion</a:t>
            </a:r>
            <a:endParaRPr lang="pt-BR" sz="5400" b="0" strike="noStrike" spc="-1" dirty="0">
              <a:solidFill>
                <a:schemeClr val="bg1"/>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915</TotalTime>
  <Words>53</Words>
  <Application>Microsoft Macintosh PowerPoint</Application>
  <PresentationFormat>Personalizar</PresentationFormat>
  <Paragraphs>15</Paragraphs>
  <Slides>1</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vt:i4>
      </vt:variant>
    </vt:vector>
  </HeadingPairs>
  <TitlesOfParts>
    <vt:vector size="9" baseType="lpstr">
      <vt:lpstr>Arial</vt:lpstr>
      <vt:lpstr>Calibri</vt:lpstr>
      <vt:lpstr>Calibri Light</vt:lpstr>
      <vt:lpstr>Symbol</vt:lpstr>
      <vt:lpstr>Times New Roman</vt:lpstr>
      <vt:lpstr>Verdana</vt:lpstr>
      <vt:lpstr>Wingdings</vt:lpstr>
      <vt:lpstr>Office Theme</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Usuario</dc:creator>
  <dc:description/>
  <cp:lastModifiedBy>Francisco Prosdocimi</cp:lastModifiedBy>
  <cp:revision>134</cp:revision>
  <cp:lastPrinted>2018-08-24T13:15:50Z</cp:lastPrinted>
  <dcterms:created xsi:type="dcterms:W3CDTF">2018-01-16T13:32:17Z</dcterms:created>
  <dcterms:modified xsi:type="dcterms:W3CDTF">2019-09-25T01:22:54Z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